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</p:sldIdLst>
  <p:sldSz cx="12858750" cy="7232650"/>
  <p:notesSz cx="6858000" cy="9144000"/>
  <p:defaultTextStyle>
    <a:defPPr>
      <a:defRPr lang="zh-CN"/>
    </a:defPPr>
    <a:lvl1pPr marL="0" algn="l" defTabSz="9645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81965" algn="l" defTabSz="9645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64565" algn="l" defTabSz="9645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46530" algn="l" defTabSz="9645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28495" algn="l" defTabSz="9645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411095" algn="l" defTabSz="9645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893060" algn="l" defTabSz="9645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75025" algn="l" defTabSz="9645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56990" algn="l" defTabSz="9645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3" Type="http://schemas.openxmlformats.org/officeDocument/2006/relationships/tableStyles" Target="tableStyles.xml"/><Relationship Id="rId192" Type="http://schemas.openxmlformats.org/officeDocument/2006/relationships/viewProps" Target="viewProps.xml"/><Relationship Id="rId191" Type="http://schemas.openxmlformats.org/officeDocument/2006/relationships/presProps" Target="presProps.xml"/><Relationship Id="rId190" Type="http://schemas.openxmlformats.org/officeDocument/2006/relationships/slide" Target="slides/slide188.xml"/><Relationship Id="rId19" Type="http://schemas.openxmlformats.org/officeDocument/2006/relationships/slide" Target="slides/slide17.xml"/><Relationship Id="rId189" Type="http://schemas.openxmlformats.org/officeDocument/2006/relationships/slide" Target="slides/slide187.xml"/><Relationship Id="rId188" Type="http://schemas.openxmlformats.org/officeDocument/2006/relationships/slide" Target="slides/slide186.xml"/><Relationship Id="rId187" Type="http://schemas.openxmlformats.org/officeDocument/2006/relationships/slide" Target="slides/slide185.xml"/><Relationship Id="rId186" Type="http://schemas.openxmlformats.org/officeDocument/2006/relationships/slide" Target="slides/slide184.xml"/><Relationship Id="rId185" Type="http://schemas.openxmlformats.org/officeDocument/2006/relationships/slide" Target="slides/slide183.xml"/><Relationship Id="rId184" Type="http://schemas.openxmlformats.org/officeDocument/2006/relationships/slide" Target="slides/slide182.xml"/><Relationship Id="rId183" Type="http://schemas.openxmlformats.org/officeDocument/2006/relationships/slide" Target="slides/slide181.xml"/><Relationship Id="rId182" Type="http://schemas.openxmlformats.org/officeDocument/2006/relationships/slide" Target="slides/slide180.xml"/><Relationship Id="rId181" Type="http://schemas.openxmlformats.org/officeDocument/2006/relationships/slide" Target="slides/slide179.xml"/><Relationship Id="rId180" Type="http://schemas.openxmlformats.org/officeDocument/2006/relationships/slide" Target="slides/slide178.xml"/><Relationship Id="rId18" Type="http://schemas.openxmlformats.org/officeDocument/2006/relationships/slide" Target="slides/slide16.xml"/><Relationship Id="rId179" Type="http://schemas.openxmlformats.org/officeDocument/2006/relationships/slide" Target="slides/slide177.xml"/><Relationship Id="rId178" Type="http://schemas.openxmlformats.org/officeDocument/2006/relationships/slide" Target="slides/slide176.xml"/><Relationship Id="rId177" Type="http://schemas.openxmlformats.org/officeDocument/2006/relationships/slide" Target="slides/slide175.xml"/><Relationship Id="rId176" Type="http://schemas.openxmlformats.org/officeDocument/2006/relationships/slide" Target="slides/slide174.xml"/><Relationship Id="rId175" Type="http://schemas.openxmlformats.org/officeDocument/2006/relationships/slide" Target="slides/slide173.xml"/><Relationship Id="rId174" Type="http://schemas.openxmlformats.org/officeDocument/2006/relationships/slide" Target="slides/slide172.xml"/><Relationship Id="rId173" Type="http://schemas.openxmlformats.org/officeDocument/2006/relationships/slide" Target="slides/slide171.xml"/><Relationship Id="rId172" Type="http://schemas.openxmlformats.org/officeDocument/2006/relationships/slide" Target="slides/slide170.xml"/><Relationship Id="rId171" Type="http://schemas.openxmlformats.org/officeDocument/2006/relationships/slide" Target="slides/slide169.xml"/><Relationship Id="rId170" Type="http://schemas.openxmlformats.org/officeDocument/2006/relationships/slide" Target="slides/slide168.xml"/><Relationship Id="rId17" Type="http://schemas.openxmlformats.org/officeDocument/2006/relationships/slide" Target="slides/slide15.xml"/><Relationship Id="rId169" Type="http://schemas.openxmlformats.org/officeDocument/2006/relationships/slide" Target="slides/slide167.xml"/><Relationship Id="rId168" Type="http://schemas.openxmlformats.org/officeDocument/2006/relationships/slide" Target="slides/slide166.xml"/><Relationship Id="rId167" Type="http://schemas.openxmlformats.org/officeDocument/2006/relationships/slide" Target="slides/slide165.xml"/><Relationship Id="rId166" Type="http://schemas.openxmlformats.org/officeDocument/2006/relationships/slide" Target="slides/slide164.xml"/><Relationship Id="rId165" Type="http://schemas.openxmlformats.org/officeDocument/2006/relationships/slide" Target="slides/slide163.xml"/><Relationship Id="rId164" Type="http://schemas.openxmlformats.org/officeDocument/2006/relationships/slide" Target="slides/slide162.xml"/><Relationship Id="rId163" Type="http://schemas.openxmlformats.org/officeDocument/2006/relationships/slide" Target="slides/slide161.xml"/><Relationship Id="rId162" Type="http://schemas.openxmlformats.org/officeDocument/2006/relationships/slide" Target="slides/slide160.xml"/><Relationship Id="rId161" Type="http://schemas.openxmlformats.org/officeDocument/2006/relationships/slide" Target="slides/slide159.xml"/><Relationship Id="rId160" Type="http://schemas.openxmlformats.org/officeDocument/2006/relationships/slide" Target="slides/slide158.xml"/><Relationship Id="rId16" Type="http://schemas.openxmlformats.org/officeDocument/2006/relationships/slide" Target="slides/slide14.xml"/><Relationship Id="rId159" Type="http://schemas.openxmlformats.org/officeDocument/2006/relationships/slide" Target="slides/slide157.xml"/><Relationship Id="rId158" Type="http://schemas.openxmlformats.org/officeDocument/2006/relationships/slide" Target="slides/slide156.xml"/><Relationship Id="rId157" Type="http://schemas.openxmlformats.org/officeDocument/2006/relationships/slide" Target="slides/slide155.xml"/><Relationship Id="rId156" Type="http://schemas.openxmlformats.org/officeDocument/2006/relationships/slide" Target="slides/slide154.xml"/><Relationship Id="rId155" Type="http://schemas.openxmlformats.org/officeDocument/2006/relationships/slide" Target="slides/slide153.xml"/><Relationship Id="rId154" Type="http://schemas.openxmlformats.org/officeDocument/2006/relationships/slide" Target="slides/slide152.xml"/><Relationship Id="rId153" Type="http://schemas.openxmlformats.org/officeDocument/2006/relationships/slide" Target="slides/slide151.xml"/><Relationship Id="rId152" Type="http://schemas.openxmlformats.org/officeDocument/2006/relationships/slide" Target="slides/slide150.xml"/><Relationship Id="rId151" Type="http://schemas.openxmlformats.org/officeDocument/2006/relationships/slide" Target="slides/slide149.xml"/><Relationship Id="rId150" Type="http://schemas.openxmlformats.org/officeDocument/2006/relationships/slide" Target="slides/slide148.xml"/><Relationship Id="rId15" Type="http://schemas.openxmlformats.org/officeDocument/2006/relationships/slide" Target="slides/slide13.xml"/><Relationship Id="rId149" Type="http://schemas.openxmlformats.org/officeDocument/2006/relationships/slide" Target="slides/slide147.xml"/><Relationship Id="rId148" Type="http://schemas.openxmlformats.org/officeDocument/2006/relationships/slide" Target="slides/slide146.xml"/><Relationship Id="rId147" Type="http://schemas.openxmlformats.org/officeDocument/2006/relationships/slide" Target="slides/slide145.xml"/><Relationship Id="rId146" Type="http://schemas.openxmlformats.org/officeDocument/2006/relationships/slide" Target="slides/slide144.xml"/><Relationship Id="rId145" Type="http://schemas.openxmlformats.org/officeDocument/2006/relationships/slide" Target="slides/slide143.xml"/><Relationship Id="rId144" Type="http://schemas.openxmlformats.org/officeDocument/2006/relationships/slide" Target="slides/slide142.xml"/><Relationship Id="rId143" Type="http://schemas.openxmlformats.org/officeDocument/2006/relationships/slide" Target="slides/slide141.xml"/><Relationship Id="rId142" Type="http://schemas.openxmlformats.org/officeDocument/2006/relationships/slide" Target="slides/slide140.xml"/><Relationship Id="rId141" Type="http://schemas.openxmlformats.org/officeDocument/2006/relationships/slide" Target="slides/slide139.xml"/><Relationship Id="rId140" Type="http://schemas.openxmlformats.org/officeDocument/2006/relationships/slide" Target="slides/slide138.xml"/><Relationship Id="rId14" Type="http://schemas.openxmlformats.org/officeDocument/2006/relationships/slide" Target="slides/slide12.xml"/><Relationship Id="rId139" Type="http://schemas.openxmlformats.org/officeDocument/2006/relationships/slide" Target="slides/slide137.xml"/><Relationship Id="rId138" Type="http://schemas.openxmlformats.org/officeDocument/2006/relationships/slide" Target="slides/slide136.xml"/><Relationship Id="rId137" Type="http://schemas.openxmlformats.org/officeDocument/2006/relationships/slide" Target="slides/slide135.xml"/><Relationship Id="rId136" Type="http://schemas.openxmlformats.org/officeDocument/2006/relationships/slide" Target="slides/slide134.xml"/><Relationship Id="rId135" Type="http://schemas.openxmlformats.org/officeDocument/2006/relationships/slide" Target="slides/slide133.xml"/><Relationship Id="rId134" Type="http://schemas.openxmlformats.org/officeDocument/2006/relationships/slide" Target="slides/slide132.xml"/><Relationship Id="rId133" Type="http://schemas.openxmlformats.org/officeDocument/2006/relationships/slide" Target="slides/slide131.xml"/><Relationship Id="rId132" Type="http://schemas.openxmlformats.org/officeDocument/2006/relationships/slide" Target="slides/slide130.xml"/><Relationship Id="rId131" Type="http://schemas.openxmlformats.org/officeDocument/2006/relationships/slide" Target="slides/slide129.xml"/><Relationship Id="rId130" Type="http://schemas.openxmlformats.org/officeDocument/2006/relationships/slide" Target="slides/slide128.xml"/><Relationship Id="rId13" Type="http://schemas.openxmlformats.org/officeDocument/2006/relationships/slide" Target="slides/slide11.xml"/><Relationship Id="rId129" Type="http://schemas.openxmlformats.org/officeDocument/2006/relationships/slide" Target="slides/slide127.xml"/><Relationship Id="rId128" Type="http://schemas.openxmlformats.org/officeDocument/2006/relationships/slide" Target="slides/slide126.xml"/><Relationship Id="rId127" Type="http://schemas.openxmlformats.org/officeDocument/2006/relationships/slide" Target="slides/slide125.xml"/><Relationship Id="rId126" Type="http://schemas.openxmlformats.org/officeDocument/2006/relationships/slide" Target="slides/slide124.xml"/><Relationship Id="rId125" Type="http://schemas.openxmlformats.org/officeDocument/2006/relationships/slide" Target="slides/slide123.xml"/><Relationship Id="rId124" Type="http://schemas.openxmlformats.org/officeDocument/2006/relationships/slide" Target="slides/slide122.xml"/><Relationship Id="rId123" Type="http://schemas.openxmlformats.org/officeDocument/2006/relationships/slide" Target="slides/slide121.xml"/><Relationship Id="rId122" Type="http://schemas.openxmlformats.org/officeDocument/2006/relationships/slide" Target="slides/slide120.xml"/><Relationship Id="rId121" Type="http://schemas.openxmlformats.org/officeDocument/2006/relationships/slide" Target="slides/slide119.xml"/><Relationship Id="rId120" Type="http://schemas.openxmlformats.org/officeDocument/2006/relationships/slide" Target="slides/slide118.xml"/><Relationship Id="rId12" Type="http://schemas.openxmlformats.org/officeDocument/2006/relationships/slide" Target="slides/slide10.xml"/><Relationship Id="rId119" Type="http://schemas.openxmlformats.org/officeDocument/2006/relationships/slide" Target="slides/slide117.xml"/><Relationship Id="rId118" Type="http://schemas.openxmlformats.org/officeDocument/2006/relationships/slide" Target="slides/slide116.xml"/><Relationship Id="rId117" Type="http://schemas.openxmlformats.org/officeDocument/2006/relationships/slide" Target="slides/slide115.xml"/><Relationship Id="rId116" Type="http://schemas.openxmlformats.org/officeDocument/2006/relationships/slide" Target="slides/slide114.xml"/><Relationship Id="rId115" Type="http://schemas.openxmlformats.org/officeDocument/2006/relationships/slide" Target="slides/slide113.xml"/><Relationship Id="rId114" Type="http://schemas.openxmlformats.org/officeDocument/2006/relationships/slide" Target="slides/slide112.xml"/><Relationship Id="rId113" Type="http://schemas.openxmlformats.org/officeDocument/2006/relationships/slide" Target="slides/slide111.xml"/><Relationship Id="rId112" Type="http://schemas.openxmlformats.org/officeDocument/2006/relationships/slide" Target="slides/slide110.xml"/><Relationship Id="rId111" Type="http://schemas.openxmlformats.org/officeDocument/2006/relationships/slide" Target="slides/slide109.xml"/><Relationship Id="rId110" Type="http://schemas.openxmlformats.org/officeDocument/2006/relationships/slide" Target="slides/slide108.xml"/><Relationship Id="rId11" Type="http://schemas.openxmlformats.org/officeDocument/2006/relationships/slide" Target="slides/slide9.xml"/><Relationship Id="rId109" Type="http://schemas.openxmlformats.org/officeDocument/2006/relationships/slide" Target="slides/slide107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3A175-7BEF-4A6C-903A-011E0FD25C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C49A7-0826-4C8D-B8E6-8D6E8BDBBA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039" y="385072"/>
            <a:ext cx="11090672" cy="1397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039" y="1925358"/>
            <a:ext cx="11090672" cy="4589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039" y="6703595"/>
            <a:ext cx="2893219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3A175-7BEF-4A6C-903A-011E0FD25C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461" y="6703595"/>
            <a:ext cx="4339828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1492" y="6703595"/>
            <a:ext cx="2893219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C49A7-0826-4C8D-B8E6-8D6E8BDBBAC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64565" rtl="0" eaLnBrk="1" latinLnBrk="0" hangingPunct="1">
        <a:lnSpc>
          <a:spcPct val="90000"/>
        </a:lnSpc>
        <a:spcBef>
          <a:spcPct val="0"/>
        </a:spcBef>
        <a:buNone/>
        <a:defRPr sz="4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300" indent="-241300" algn="l" defTabSz="964565" rtl="0" eaLnBrk="1" latinLnBrk="0" hangingPunct="1">
        <a:lnSpc>
          <a:spcPct val="90000"/>
        </a:lnSpc>
        <a:spcBef>
          <a:spcPts val="1055"/>
        </a:spcBef>
        <a:buFont typeface="Arial" panose="020B0604020202020204" pitchFamily="34" charset="0"/>
        <a:buChar char="•"/>
        <a:defRPr sz="2955" kern="1200">
          <a:solidFill>
            <a:schemeClr val="tx1"/>
          </a:solidFill>
          <a:latin typeface="+mn-lt"/>
          <a:ea typeface="+mn-ea"/>
          <a:cs typeface="+mn-cs"/>
        </a:defRPr>
      </a:lvl1pPr>
      <a:lvl2pPr marL="723265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30" kern="1200">
          <a:solidFill>
            <a:schemeClr val="tx1"/>
          </a:solidFill>
          <a:latin typeface="+mn-lt"/>
          <a:ea typeface="+mn-ea"/>
          <a:cs typeface="+mn-cs"/>
        </a:defRPr>
      </a:lvl2pPr>
      <a:lvl3pPr marL="1205230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10" kern="1200">
          <a:solidFill>
            <a:schemeClr val="tx1"/>
          </a:solidFill>
          <a:latin typeface="+mn-lt"/>
          <a:ea typeface="+mn-ea"/>
          <a:cs typeface="+mn-cs"/>
        </a:defRPr>
      </a:lvl3pPr>
      <a:lvl4pPr marL="1687830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169795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651760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134360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616325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098290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1965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64565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46530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28495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11095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93060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75025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56990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0.jpe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1.jpe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2.jpe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3.jpe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4.jpe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5.jpe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6.jpe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7.jpe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8.jpe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0.jpe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1.jpe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2.jpe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3.jpe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4.jpe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5.jpe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6.jpe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7.jpe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8.jpe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0.jpe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1.jpe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2.jpe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3.jpe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4.jpe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5.jpe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6.jpe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7.jpe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8.jpe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0.jpe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1.jpe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2.jpe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3.jpe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4.jpe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5.jpe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6.jpe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7.jpe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8.jpe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0.jpe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1.jpe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2.jpe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3.jpe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4.jpe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5.jpe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6.jpe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7.jpe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8.jpe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0.jpe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1.jpe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2.jpe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3.jpe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4.jpe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5.jpe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6.jpe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7.jpe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8.jpe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0.jpe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1.jpe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2.jpe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3.jpe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4.jpe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5.jpe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6.jpe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7.jpe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8.jpe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0.jpe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1.jpe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2.jpe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3.jpe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4.jpe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5.jpe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6.jpe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7.jpe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8.jpe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jpe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0.jpe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1.jpe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2.jpe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3.jpe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4.jpe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5.jpeg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6.jpe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7.jpeg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4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7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8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0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1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2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3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4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5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6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7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8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0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1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2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3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4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5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6.jpe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7.jpe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8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0.jpe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1.jpe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2.jpe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3.jpe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4.jpe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5.jpe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6.jpe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7.jpe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8.jpe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0.jpe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1.jpe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2.jpe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3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4.jpe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5.jpe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6.jpe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7.jpe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8.jpe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字节序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加密算法识别</a:t>
            </a:r>
            <a:r>
              <a:rPr lang="en-US" altLang="zh-CN"/>
              <a:t>——How</a:t>
            </a:r>
            <a:r>
              <a:rPr lang="zh-CN" altLang="en-US"/>
              <a:t>？？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加密算法识别</a:t>
            </a:r>
            <a:r>
              <a:rPr lang="en-US" altLang="zh-CN"/>
              <a:t>——Why  &amp;  How</a:t>
            </a:r>
            <a:r>
              <a:rPr lang="zh-CN" altLang="en-US"/>
              <a:t>？？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windows</a:t>
            </a:r>
            <a:r>
              <a:rPr lang="zh-CN" altLang="en-US"/>
              <a:t>内核基础</a:t>
            </a:r>
            <a:r>
              <a:rPr lang="en-US" altLang="zh-CN"/>
              <a:t>——</a:t>
            </a:r>
            <a:r>
              <a:rPr lang="zh-CN" altLang="en-US"/>
              <a:t>启动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Windows</a:t>
            </a:r>
            <a:r>
              <a:rPr lang="zh-CN" altLang="en-US"/>
              <a:t>内核基础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windows</a:t>
            </a:r>
            <a:r>
              <a:rPr lang="zh-CN" altLang="en-US"/>
              <a:t>内核基础</a:t>
            </a:r>
            <a:r>
              <a:rPr lang="en-US" altLang="zh-CN"/>
              <a:t>——R0</a:t>
            </a:r>
            <a:r>
              <a:rPr lang="zh-CN" altLang="en-US"/>
              <a:t>与</a:t>
            </a:r>
            <a:r>
              <a:rPr lang="en-US" altLang="zh-CN"/>
              <a:t>R3</a:t>
            </a:r>
            <a:r>
              <a:rPr lang="zh-CN" altLang="en-US"/>
              <a:t>通信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windows</a:t>
            </a:r>
            <a:r>
              <a:rPr lang="zh-CN" altLang="en-US"/>
              <a:t>内核基础</a:t>
            </a:r>
            <a:r>
              <a:rPr lang="en-US" altLang="zh-CN"/>
              <a:t>——R0</a:t>
            </a:r>
            <a:r>
              <a:rPr lang="zh-CN" altLang="en-US"/>
              <a:t>与</a:t>
            </a:r>
            <a:r>
              <a:rPr lang="en-US" altLang="zh-CN"/>
              <a:t>R3</a:t>
            </a:r>
            <a:r>
              <a:rPr lang="zh-CN" altLang="en-US"/>
              <a:t>通信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windows</a:t>
            </a:r>
            <a:r>
              <a:rPr lang="zh-CN" altLang="en-US"/>
              <a:t>内核基础</a:t>
            </a:r>
            <a:r>
              <a:rPr lang="en-US" altLang="zh-CN"/>
              <a:t>——R0</a:t>
            </a:r>
            <a:r>
              <a:rPr lang="zh-CN" altLang="en-US"/>
              <a:t>与</a:t>
            </a:r>
            <a:r>
              <a:rPr lang="en-US" altLang="zh-CN"/>
              <a:t>R3</a:t>
            </a:r>
            <a:r>
              <a:rPr lang="zh-CN" altLang="en-US"/>
              <a:t>通信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windows</a:t>
            </a:r>
            <a:r>
              <a:rPr lang="zh-CN" altLang="en-US"/>
              <a:t>内核基础</a:t>
            </a:r>
            <a:r>
              <a:rPr lang="en-US" altLang="zh-CN"/>
              <a:t>——</a:t>
            </a:r>
            <a:r>
              <a:rPr lang="zh-CN" altLang="en-US"/>
              <a:t>驱动程序</a:t>
            </a:r>
            <a:r>
              <a:rPr lang="zh-CN" altLang="en-US" sz="3600">
                <a:solidFill>
                  <a:srgbClr val="FF0000"/>
                </a:solidFill>
              </a:rPr>
              <a:t>（</a:t>
            </a:r>
            <a:r>
              <a:rPr lang="en-US" altLang="zh-CN" sz="3600">
                <a:solidFill>
                  <a:srgbClr val="FF0000"/>
                </a:solidFill>
              </a:rPr>
              <a:t>msinfo32.exe</a:t>
            </a:r>
            <a:r>
              <a:rPr lang="zh-CN" altLang="en-US" sz="3600">
                <a:solidFill>
                  <a:srgbClr val="FF0000"/>
                </a:solidFill>
              </a:rPr>
              <a:t>）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字节序与编码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windows</a:t>
            </a:r>
            <a:r>
              <a:rPr lang="zh-CN" altLang="en-US"/>
              <a:t>内核基础</a:t>
            </a:r>
            <a:r>
              <a:rPr lang="en-US" altLang="zh-CN"/>
              <a:t>——R0</a:t>
            </a:r>
            <a:r>
              <a:rPr lang="zh-CN" altLang="en-US"/>
              <a:t>与</a:t>
            </a:r>
            <a:r>
              <a:rPr lang="en-US" altLang="zh-CN"/>
              <a:t>R3</a:t>
            </a:r>
            <a:r>
              <a:rPr lang="zh-CN" altLang="en-US"/>
              <a:t>通信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windows</a:t>
            </a:r>
            <a:r>
              <a:rPr lang="zh-CN" altLang="en-US"/>
              <a:t>内核基础</a:t>
            </a:r>
            <a:r>
              <a:rPr lang="en-US" altLang="zh-CN"/>
              <a:t>——R0</a:t>
            </a:r>
            <a:r>
              <a:rPr lang="zh-CN" altLang="en-US"/>
              <a:t>与</a:t>
            </a:r>
            <a:r>
              <a:rPr lang="en-US" altLang="zh-CN"/>
              <a:t>R3</a:t>
            </a:r>
            <a:r>
              <a:rPr lang="zh-CN" altLang="en-US"/>
              <a:t>通信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windows</a:t>
            </a:r>
            <a:r>
              <a:rPr lang="zh-CN" altLang="en-US"/>
              <a:t>内核基础</a:t>
            </a:r>
            <a:r>
              <a:rPr lang="en-US" altLang="zh-CN"/>
              <a:t>——</a:t>
            </a:r>
            <a:r>
              <a:rPr lang="zh-CN" altLang="en-US"/>
              <a:t>内核重要数据结构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windows</a:t>
            </a:r>
            <a:r>
              <a:rPr lang="zh-CN" altLang="en-US"/>
              <a:t>内核基础</a:t>
            </a:r>
            <a:r>
              <a:rPr lang="en-US" altLang="zh-CN"/>
              <a:t>——</a:t>
            </a:r>
            <a:r>
              <a:rPr lang="zh-CN" altLang="en-US"/>
              <a:t>内核重要数据结构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windows</a:t>
            </a:r>
            <a:r>
              <a:rPr lang="zh-CN" altLang="en-US"/>
              <a:t>内核基础</a:t>
            </a:r>
            <a:r>
              <a:rPr lang="en-US" altLang="zh-CN"/>
              <a:t>——</a:t>
            </a:r>
            <a:r>
              <a:rPr lang="zh-CN" altLang="en-US"/>
              <a:t>内核重要数据结构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windows</a:t>
            </a:r>
            <a:r>
              <a:rPr lang="zh-CN" altLang="en-US"/>
              <a:t>内核基础</a:t>
            </a:r>
            <a:r>
              <a:rPr lang="en-US" altLang="zh-CN"/>
              <a:t>——</a:t>
            </a:r>
            <a:r>
              <a:rPr lang="zh-CN" altLang="en-US"/>
              <a:t>内核重要数据结构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内核重要数据结构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内核重要数据结构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windows</a:t>
            </a:r>
            <a:r>
              <a:rPr lang="zh-CN" altLang="en-US"/>
              <a:t>内核基础</a:t>
            </a:r>
            <a:r>
              <a:rPr lang="en-US" altLang="zh-CN"/>
              <a:t>——</a:t>
            </a:r>
            <a:r>
              <a:rPr lang="zh-CN" altLang="en-US"/>
              <a:t>内核重要数据结构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windows</a:t>
            </a:r>
            <a:r>
              <a:rPr lang="zh-CN" altLang="en-US"/>
              <a:t>内核基础</a:t>
            </a:r>
            <a:r>
              <a:rPr lang="en-US" altLang="zh-CN"/>
              <a:t>——</a:t>
            </a:r>
            <a:r>
              <a:rPr lang="zh-CN" altLang="en-US"/>
              <a:t>异常处理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字节序与编码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windows</a:t>
            </a:r>
            <a:r>
              <a:rPr lang="zh-CN" altLang="en-US"/>
              <a:t>内核基础</a:t>
            </a:r>
            <a:r>
              <a:rPr lang="en-US" altLang="zh-CN"/>
              <a:t>——</a:t>
            </a:r>
            <a:r>
              <a:rPr lang="zh-CN" altLang="en-US"/>
              <a:t>异常处理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windows</a:t>
            </a:r>
            <a:r>
              <a:rPr lang="zh-CN" altLang="en-US"/>
              <a:t>内核基础</a:t>
            </a:r>
            <a:r>
              <a:rPr lang="en-US" altLang="zh-CN"/>
              <a:t>——</a:t>
            </a:r>
            <a:r>
              <a:rPr lang="zh-CN" altLang="en-US"/>
              <a:t>异常处理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windows</a:t>
            </a:r>
            <a:r>
              <a:rPr lang="zh-CN" altLang="en-US"/>
              <a:t>内核基础</a:t>
            </a:r>
            <a:r>
              <a:rPr lang="en-US" altLang="zh-CN"/>
              <a:t>——</a:t>
            </a:r>
            <a:r>
              <a:rPr lang="zh-CN" altLang="en-US"/>
              <a:t>异常处理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windows</a:t>
            </a:r>
            <a:r>
              <a:rPr lang="zh-CN" altLang="en-US"/>
              <a:t>内核基础</a:t>
            </a:r>
            <a:r>
              <a:rPr lang="en-US" altLang="zh-CN"/>
              <a:t>——</a:t>
            </a:r>
            <a:r>
              <a:rPr lang="zh-CN" altLang="en-US"/>
              <a:t>异常处理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windows</a:t>
            </a:r>
            <a:r>
              <a:rPr lang="zh-CN" altLang="en-US"/>
              <a:t>内核基础</a:t>
            </a:r>
            <a:r>
              <a:rPr lang="en-US" altLang="zh-CN"/>
              <a:t>——</a:t>
            </a:r>
            <a:r>
              <a:rPr lang="zh-CN" altLang="en-US"/>
              <a:t>异常处理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windows</a:t>
            </a:r>
            <a:r>
              <a:rPr lang="zh-CN" altLang="en-US"/>
              <a:t>内核基础</a:t>
            </a:r>
            <a:r>
              <a:rPr lang="en-US" altLang="zh-CN"/>
              <a:t>——</a:t>
            </a:r>
            <a:r>
              <a:rPr lang="zh-CN" altLang="en-US"/>
              <a:t>异常处理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windows</a:t>
            </a:r>
            <a:r>
              <a:rPr lang="zh-CN" altLang="en-US"/>
              <a:t>内核基础</a:t>
            </a:r>
            <a:r>
              <a:rPr lang="en-US" altLang="zh-CN"/>
              <a:t>——</a:t>
            </a:r>
            <a:r>
              <a:rPr lang="zh-CN" altLang="en-US"/>
              <a:t>异常处理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windows</a:t>
            </a:r>
            <a:r>
              <a:rPr lang="zh-CN" altLang="en-US"/>
              <a:t>内核基础</a:t>
            </a:r>
            <a:r>
              <a:rPr lang="en-US" altLang="zh-CN"/>
              <a:t>——</a:t>
            </a:r>
            <a:r>
              <a:rPr lang="zh-CN" altLang="en-US"/>
              <a:t>异常处理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windows</a:t>
            </a:r>
            <a:r>
              <a:rPr lang="zh-CN" altLang="en-US"/>
              <a:t>内核基础</a:t>
            </a:r>
            <a:r>
              <a:rPr lang="en-US" altLang="zh-CN"/>
              <a:t>——</a:t>
            </a:r>
            <a:r>
              <a:rPr lang="zh-CN" altLang="en-US"/>
              <a:t>异常处理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windows</a:t>
            </a:r>
            <a:r>
              <a:rPr lang="zh-CN" altLang="en-US"/>
              <a:t>内核基础</a:t>
            </a:r>
            <a:r>
              <a:rPr lang="en-US" altLang="zh-CN"/>
              <a:t>——</a:t>
            </a:r>
            <a:r>
              <a:rPr lang="zh-CN" altLang="en-US"/>
              <a:t>异常处理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栈的脏数据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windows</a:t>
            </a:r>
            <a:r>
              <a:rPr lang="zh-CN" altLang="en-US"/>
              <a:t>内核基础</a:t>
            </a:r>
            <a:r>
              <a:rPr lang="en-US" altLang="zh-CN"/>
              <a:t>——</a:t>
            </a:r>
            <a:r>
              <a:rPr lang="zh-CN" altLang="en-US"/>
              <a:t>异常处理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windows</a:t>
            </a:r>
            <a:r>
              <a:rPr lang="zh-CN" altLang="en-US"/>
              <a:t>内核基础</a:t>
            </a:r>
            <a:r>
              <a:rPr lang="en-US" altLang="zh-CN"/>
              <a:t>——</a:t>
            </a:r>
            <a:r>
              <a:rPr lang="zh-CN" altLang="en-US"/>
              <a:t>异常处理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windows</a:t>
            </a:r>
            <a:r>
              <a:rPr lang="zh-CN" altLang="en-US"/>
              <a:t>内核基础</a:t>
            </a:r>
            <a:r>
              <a:rPr lang="en-US" altLang="zh-CN"/>
              <a:t>——</a:t>
            </a:r>
            <a:r>
              <a:rPr lang="zh-CN" altLang="en-US"/>
              <a:t>异常处理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windows</a:t>
            </a:r>
            <a:r>
              <a:rPr lang="zh-CN" altLang="en-US"/>
              <a:t>内核基础</a:t>
            </a:r>
            <a:r>
              <a:rPr lang="en-US" altLang="zh-CN"/>
              <a:t>——</a:t>
            </a:r>
            <a:r>
              <a:rPr lang="zh-CN" altLang="en-US"/>
              <a:t>异常处理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r>
              <a:rPr lang="en-US" altLang="zh-CN"/>
              <a:t>——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栈的脏数据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r>
              <a:rPr lang="en-US" altLang="zh-CN"/>
              <a:t>——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栈的脏数据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r>
              <a:rPr lang="en-US" altLang="zh-CN"/>
              <a:t>——</a:t>
            </a:r>
            <a:r>
              <a:rPr lang="zh-CN" altLang="en-US" sz="4135"/>
              <a:t>堆分配释放实例（不使用快表）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r>
              <a:rPr lang="en-US" altLang="zh-CN"/>
              <a:t>——</a:t>
            </a:r>
            <a:r>
              <a:rPr lang="zh-CN" altLang="en-US" sz="4135"/>
              <a:t>堆分配释放实例（不使用快表）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r>
              <a:rPr lang="en-US" altLang="zh-CN"/>
              <a:t>——</a:t>
            </a:r>
            <a:r>
              <a:rPr lang="zh-CN" altLang="en-US" sz="4135"/>
              <a:t>堆分配释放实例（不使用快表）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r>
              <a:rPr lang="en-US" altLang="zh-CN"/>
              <a:t>——</a:t>
            </a:r>
            <a:r>
              <a:rPr lang="zh-CN" altLang="en-US" sz="4135"/>
              <a:t>堆分配释放实例（不使用快表）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r>
              <a:rPr lang="en-US" altLang="zh-CN"/>
              <a:t>——</a:t>
            </a:r>
            <a:r>
              <a:rPr lang="zh-CN" altLang="en-US" sz="4135"/>
              <a:t>堆分配释放实例（不使用快表）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r>
              <a:rPr lang="en-US" altLang="zh-CN"/>
              <a:t>——</a:t>
            </a:r>
            <a:r>
              <a:rPr lang="zh-CN" altLang="en-US" sz="4135"/>
              <a:t>堆分配释放实例（不使用快表）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br>
              <a:rPr lang="en-US" altLang="zh-CN"/>
            </a:br>
            <a:r>
              <a:rPr lang="zh-CN" altLang="en-US" sz="4000">
                <a:solidFill>
                  <a:srgbClr val="FF0000"/>
                </a:solidFill>
              </a:rPr>
              <a:t>（使用快表）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栈的脏数据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栈的脏数据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堆溢出原理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</a:rPr>
              <a:t>off by one</a:t>
            </a:r>
            <a:r>
              <a:rPr lang="zh-CN" altLang="en-US">
                <a:solidFill>
                  <a:srgbClr val="FF0000"/>
                </a:solidFill>
              </a:rPr>
              <a:t>原理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off by one</a:t>
            </a:r>
            <a:r>
              <a:rPr lang="zh-CN" altLang="en-US"/>
              <a:t>原理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UAF</a:t>
            </a:r>
            <a:r>
              <a:rPr lang="zh-CN" altLang="en-US"/>
              <a:t>原理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UAF</a:t>
            </a:r>
            <a:r>
              <a:rPr lang="zh-CN" altLang="en-US"/>
              <a:t>原理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CPU</a:t>
            </a:r>
            <a:r>
              <a:rPr lang="zh-CN" altLang="en-US"/>
              <a:t>指令集架构（</a:t>
            </a:r>
            <a:r>
              <a:rPr lang="en-US" altLang="zh-CN"/>
              <a:t>ISA</a:t>
            </a:r>
            <a:r>
              <a:rPr lang="zh-CN" altLang="en-US"/>
              <a:t>）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:dissolve/>
      </p:transition>
    </mc:Choice>
    <mc:Fallback>
      <p:transition spd="slow" advTm="0">
        <p:dissolv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CPU</a:t>
            </a:r>
            <a:r>
              <a:rPr lang="zh-CN" altLang="en-US"/>
              <a:t>指令集架构（</a:t>
            </a:r>
            <a:r>
              <a:rPr lang="en-US" altLang="zh-CN"/>
              <a:t>ISA</a:t>
            </a:r>
            <a:r>
              <a:rPr lang="zh-CN" altLang="en-US"/>
              <a:t>）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:dissolve/>
      </p:transition>
    </mc:Choice>
    <mc:Fallback>
      <p:transition spd="slow" advTm="0">
        <p:dissolv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汇编基础</a:t>
            </a:r>
            <a:endParaRPr lang="zh-CN" altLang="en-US" sz="4265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AT&amp;T</a:t>
            </a:r>
            <a:r>
              <a:rPr lang="zh-CN" altLang="en-US" sz="48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 语法和</a:t>
            </a:r>
            <a:r>
              <a:rPr lang="en-US" altLang="zh-CN" sz="48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Intel</a:t>
            </a:r>
            <a:r>
              <a:rPr lang="zh-CN" altLang="en-US" sz="48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语法</a:t>
            </a:r>
            <a:endParaRPr lang="zh-CN" altLang="en-US" sz="4265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/>
              <a:t>x86</a:t>
            </a:r>
            <a:r>
              <a:rPr lang="zh-CN" altLang="en-US" sz="4800"/>
              <a:t>（</a:t>
            </a:r>
            <a:r>
              <a:rPr lang="en-US" altLang="zh-CN" sz="4800"/>
              <a:t>64</a:t>
            </a:r>
            <a:r>
              <a:rPr lang="zh-CN" altLang="en-US" sz="4800"/>
              <a:t>）架构</a:t>
            </a:r>
            <a:endParaRPr lang="zh-CN" altLang="en-US" sz="4265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AT&amp;T</a:t>
            </a:r>
            <a:r>
              <a:rPr lang="zh-CN" altLang="en-US" sz="48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 语法和</a:t>
            </a:r>
            <a:r>
              <a:rPr lang="en-US" altLang="zh-CN" sz="48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Intel</a:t>
            </a:r>
            <a:r>
              <a:rPr lang="zh-CN" altLang="en-US" sz="48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语法</a:t>
            </a:r>
            <a:endParaRPr lang="zh-CN" altLang="en-US" sz="4265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GDB</a:t>
            </a:r>
            <a:r>
              <a:rPr lang="zh-CN" altLang="en-US" sz="48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调试工具</a:t>
            </a:r>
            <a:r>
              <a:rPr lang="en-US" altLang="zh-CN" sz="48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——break</a:t>
            </a:r>
            <a:r>
              <a:rPr lang="zh-CN" altLang="en-US" sz="48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、</a:t>
            </a:r>
            <a:r>
              <a:rPr lang="en-US" altLang="zh-CN" sz="48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run</a:t>
            </a:r>
            <a:r>
              <a:rPr lang="zh-CN" altLang="en-US" sz="48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、</a:t>
            </a:r>
            <a:r>
              <a:rPr lang="en-US" altLang="zh-CN" sz="48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info</a:t>
            </a:r>
            <a:endParaRPr lang="zh-CN" altLang="en-US" sz="4800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735"/>
              <a:t>GDB</a:t>
            </a:r>
            <a:r>
              <a:rPr lang="zh-CN" altLang="en-US" sz="3735"/>
              <a:t>调试命令</a:t>
            </a:r>
            <a:endParaRPr lang="zh-CN" altLang="en-US" sz="3735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GDB</a:t>
            </a:r>
            <a:r>
              <a:rPr lang="zh-CN" altLang="en-US" sz="40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调试工具</a:t>
            </a:r>
            <a:r>
              <a:rPr lang="en-US" altLang="zh-CN" sz="40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——</a:t>
            </a:r>
            <a:r>
              <a:rPr lang="zh-CN" altLang="en-US" sz="40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反汇编</a:t>
            </a:r>
            <a:endParaRPr lang="zh-CN" altLang="en-US" sz="3600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6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GDB</a:t>
            </a:r>
            <a:r>
              <a:rPr lang="zh-CN" altLang="en-US" sz="426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调试工具</a:t>
            </a:r>
            <a:r>
              <a:rPr lang="en-US" altLang="zh-CN" sz="426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——</a:t>
            </a:r>
            <a:r>
              <a:rPr lang="zh-CN" altLang="en-US" sz="426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查看内存（</a:t>
            </a:r>
            <a:r>
              <a:rPr lang="en-US" altLang="zh-CN" sz="426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x</a:t>
            </a:r>
            <a:r>
              <a:rPr lang="zh-CN" altLang="en-US" sz="426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）、</a:t>
            </a:r>
            <a:r>
              <a:rPr lang="en-US" altLang="zh-CN" sz="426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nexti</a:t>
            </a:r>
            <a:endParaRPr lang="zh-CN" altLang="en-US" sz="4800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13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存储器分段（</a:t>
            </a:r>
            <a:r>
              <a:rPr lang="en-US" altLang="zh-CN" sz="413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text</a:t>
            </a:r>
            <a:r>
              <a:rPr lang="zh-CN" altLang="en-US" sz="413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、</a:t>
            </a:r>
            <a:r>
              <a:rPr lang="en-US" altLang="zh-CN" sz="413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data</a:t>
            </a:r>
            <a:r>
              <a:rPr lang="zh-CN" altLang="en-US" sz="413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、</a:t>
            </a:r>
            <a:r>
              <a:rPr lang="en-US" altLang="zh-CN" sz="413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bss</a:t>
            </a:r>
            <a:r>
              <a:rPr lang="zh-CN" altLang="en-US" sz="413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、</a:t>
            </a:r>
            <a:r>
              <a:rPr lang="en-US" altLang="zh-CN" sz="413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heap</a:t>
            </a:r>
            <a:r>
              <a:rPr lang="zh-CN" altLang="en-US" sz="413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、</a:t>
            </a:r>
            <a:r>
              <a:rPr lang="en-US" altLang="zh-CN" sz="413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stack</a:t>
            </a:r>
            <a:r>
              <a:rPr lang="zh-CN" altLang="en-US" sz="413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）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73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存储器分段（</a:t>
            </a:r>
            <a:r>
              <a:rPr lang="en-US" altLang="zh-CN" sz="373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text</a:t>
            </a:r>
            <a:r>
              <a:rPr lang="zh-CN" altLang="en-US" sz="373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、</a:t>
            </a:r>
            <a:r>
              <a:rPr lang="en-US" altLang="zh-CN" sz="373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data</a:t>
            </a:r>
            <a:r>
              <a:rPr lang="zh-CN" altLang="en-US" sz="373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、</a:t>
            </a:r>
            <a:r>
              <a:rPr lang="en-US" altLang="zh-CN" sz="373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bss</a:t>
            </a:r>
            <a:r>
              <a:rPr lang="zh-CN" altLang="en-US" sz="373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、</a:t>
            </a:r>
            <a:r>
              <a:rPr lang="en-US" altLang="zh-CN" sz="373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heap</a:t>
            </a:r>
            <a:r>
              <a:rPr lang="zh-CN" altLang="en-US" sz="373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、</a:t>
            </a:r>
            <a:r>
              <a:rPr lang="en-US" altLang="zh-CN" sz="373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stack</a:t>
            </a:r>
            <a:r>
              <a:rPr lang="zh-CN" altLang="en-US" sz="373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）</a:t>
            </a:r>
            <a:endParaRPr lang="zh-CN" altLang="en-US" sz="3735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73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存储器分段（</a:t>
            </a:r>
            <a:r>
              <a:rPr lang="en-US" altLang="zh-CN" sz="373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text</a:t>
            </a:r>
            <a:r>
              <a:rPr lang="zh-CN" altLang="en-US" sz="373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、</a:t>
            </a:r>
            <a:r>
              <a:rPr lang="en-US" altLang="zh-CN" sz="373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data</a:t>
            </a:r>
            <a:r>
              <a:rPr lang="zh-CN" altLang="en-US" sz="373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、</a:t>
            </a:r>
            <a:r>
              <a:rPr lang="en-US" altLang="zh-CN" sz="373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bss</a:t>
            </a:r>
            <a:r>
              <a:rPr lang="zh-CN" altLang="en-US" sz="373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、</a:t>
            </a:r>
            <a:r>
              <a:rPr lang="en-US" altLang="zh-CN" sz="373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heap</a:t>
            </a:r>
            <a:r>
              <a:rPr lang="zh-CN" altLang="en-US" sz="373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、</a:t>
            </a:r>
            <a:r>
              <a:rPr lang="en-US" altLang="zh-CN" sz="373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stack</a:t>
            </a:r>
            <a:r>
              <a:rPr lang="zh-CN" altLang="en-US" sz="373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）</a:t>
            </a:r>
            <a:endParaRPr lang="zh-CN" altLang="en-US" sz="3735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栈破坏检测</a:t>
            </a:r>
            <a:endParaRPr lang="zh-CN" altLang="en-US" sz="4265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逆向分析技术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逆向分析第一步：分析程序类型等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PE</a:t>
            </a:r>
            <a:r>
              <a:rPr lang="zh-CN" altLang="en-US" sz="48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程序文件格式</a:t>
            </a:r>
            <a:endParaRPr lang="zh-CN" altLang="en-US" sz="4800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PE</a:t>
            </a:r>
            <a:r>
              <a:rPr lang="zh-CN" altLang="en-US" sz="48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程序文件格式</a:t>
            </a:r>
            <a:endParaRPr lang="zh-CN" altLang="en-US" sz="4800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PE</a:t>
            </a:r>
            <a:r>
              <a:rPr lang="zh-CN" altLang="en-US" sz="480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程序文件格式</a:t>
            </a:r>
            <a:endParaRPr lang="zh-CN" altLang="en-US" sz="4800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动态分析</a:t>
            </a:r>
            <a:r>
              <a:rPr lang="en-US" altLang="zh-CN"/>
              <a:t>——x64dbg /</a:t>
            </a:r>
            <a:r>
              <a:rPr lang="zh-CN" altLang="en-US"/>
              <a:t> </a:t>
            </a:r>
            <a:r>
              <a:rPr lang="en-US" altLang="zh-CN"/>
              <a:t>OD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动态分析</a:t>
            </a:r>
            <a:r>
              <a:rPr lang="en-US" altLang="zh-CN"/>
              <a:t>——x64dbg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动态分析</a:t>
            </a:r>
            <a:r>
              <a:rPr lang="en-US" altLang="zh-CN"/>
              <a:t>——x64dbg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动态分析</a:t>
            </a:r>
            <a:r>
              <a:rPr lang="en-US" altLang="zh-CN"/>
              <a:t>——x64dbg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动态分析</a:t>
            </a:r>
            <a:r>
              <a:rPr lang="en-US" altLang="zh-CN"/>
              <a:t>——x64dbg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动态分析</a:t>
            </a:r>
            <a:r>
              <a:rPr lang="en-US" altLang="zh-CN"/>
              <a:t>——</a:t>
            </a:r>
            <a:r>
              <a:rPr lang="zh-CN" altLang="en-US"/>
              <a:t>练习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/>
              <a:t>动态分析</a:t>
            </a:r>
            <a:r>
              <a:rPr lang="en-US" altLang="zh-CN" sz="4000"/>
              <a:t>——</a:t>
            </a:r>
            <a:r>
              <a:rPr lang="zh-CN" altLang="en-US" sz="4000"/>
              <a:t>断点</a:t>
            </a:r>
            <a:endParaRPr lang="zh-CN" altLang="en-US" sz="4000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动态分析</a:t>
            </a:r>
            <a:r>
              <a:rPr lang="en-US" altLang="zh-CN"/>
              <a:t>——</a:t>
            </a:r>
            <a:r>
              <a:rPr lang="zh-CN" altLang="en-US"/>
              <a:t>断点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静态分析</a:t>
            </a:r>
            <a:r>
              <a:rPr lang="en-US" altLang="zh-CN"/>
              <a:t>——IDA Pro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静态分析</a:t>
            </a:r>
            <a:r>
              <a:rPr lang="en-US" altLang="zh-CN"/>
              <a:t>——IDA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静态分析</a:t>
            </a:r>
            <a:r>
              <a:rPr lang="en-US" altLang="zh-CN"/>
              <a:t>——IDA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逆向工程（</a:t>
            </a:r>
            <a:r>
              <a:rPr lang="en-US" altLang="zh-CN">
                <a:solidFill>
                  <a:srgbClr val="FF0000"/>
                </a:solidFill>
              </a:rPr>
              <a:t>RE</a:t>
            </a:r>
            <a:r>
              <a:rPr lang="zh-CN" altLang="en-US">
                <a:solidFill>
                  <a:srgbClr val="FF0000"/>
                </a:solidFill>
              </a:rPr>
              <a:t>）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静态分析</a:t>
            </a:r>
            <a:r>
              <a:rPr lang="en-US" altLang="zh-CN"/>
              <a:t>——IDA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/>
              <a:t>栈帧（</a:t>
            </a:r>
            <a:r>
              <a:rPr lang="en-US" altLang="zh-CN" sz="4800"/>
              <a:t>stack frame</a:t>
            </a:r>
            <a:r>
              <a:rPr lang="zh-CN" altLang="en-US" sz="4800"/>
              <a:t>）</a:t>
            </a:r>
            <a:endParaRPr lang="zh-CN" altLang="en-US" sz="4800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/>
              <a:t>栈帧（</a:t>
            </a:r>
            <a:r>
              <a:rPr lang="en-US" altLang="zh-CN" sz="4800"/>
              <a:t>stack frame</a:t>
            </a:r>
            <a:r>
              <a:rPr lang="zh-CN" altLang="en-US" sz="4800"/>
              <a:t>）</a:t>
            </a:r>
            <a:endParaRPr lang="zh-CN" altLang="en-US" sz="4800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/>
              <a:t>栈帧与调用约定（</a:t>
            </a:r>
            <a:r>
              <a:rPr lang="en-US" altLang="zh-CN" sz="4800"/>
              <a:t>calling convention</a:t>
            </a:r>
            <a:r>
              <a:rPr lang="zh-CN" altLang="en-US" sz="4800"/>
              <a:t>）</a:t>
            </a:r>
            <a:r>
              <a:rPr lang="en-US" altLang="zh-CN" sz="4800"/>
              <a:t>-32</a:t>
            </a:r>
            <a:r>
              <a:rPr lang="zh-CN" altLang="en-US" sz="4800"/>
              <a:t>位</a:t>
            </a:r>
            <a:endParaRPr lang="zh-CN" altLang="en-US" sz="4800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/>
              <a:t>栈帧与调用约定（</a:t>
            </a:r>
            <a:r>
              <a:rPr lang="en-US" altLang="zh-CN" sz="4800"/>
              <a:t>calling convention</a:t>
            </a:r>
            <a:r>
              <a:rPr lang="zh-CN" altLang="en-US" sz="4800"/>
              <a:t>）</a:t>
            </a:r>
            <a:r>
              <a:rPr lang="en-US" altLang="zh-CN" sz="4800"/>
              <a:t>-64</a:t>
            </a:r>
            <a:r>
              <a:rPr lang="zh-CN" altLang="en-US" sz="4800"/>
              <a:t>位</a:t>
            </a:r>
            <a:endParaRPr lang="zh-CN" altLang="en-US" sz="4800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/>
              <a:t>调用约定</a:t>
            </a:r>
            <a:r>
              <a:rPr lang="en-US" altLang="zh-CN" sz="4800"/>
              <a:t>——</a:t>
            </a:r>
            <a:r>
              <a:rPr lang="en-US" altLang="zh-CN" sz="4800">
                <a:solidFill>
                  <a:srgbClr val="FF0000"/>
                </a:solidFill>
              </a:rPr>
              <a:t>cdecl</a:t>
            </a:r>
            <a:endParaRPr lang="zh-CN" altLang="en-US" sz="4800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/>
              <a:t>调用约定</a:t>
            </a:r>
            <a:r>
              <a:rPr lang="en-US" altLang="zh-CN" sz="4800"/>
              <a:t>——</a:t>
            </a:r>
            <a:r>
              <a:rPr lang="en-US" altLang="zh-CN" sz="4800">
                <a:solidFill>
                  <a:srgbClr val="FF0000"/>
                </a:solidFill>
              </a:rPr>
              <a:t>stdcall</a:t>
            </a:r>
            <a:endParaRPr lang="zh-CN" altLang="en-US" sz="4800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/>
              <a:t>调用约定</a:t>
            </a:r>
            <a:r>
              <a:rPr lang="en-US" altLang="zh-CN" sz="4800"/>
              <a:t>——</a:t>
            </a:r>
            <a:r>
              <a:rPr lang="en-US" altLang="zh-CN" sz="4800">
                <a:solidFill>
                  <a:srgbClr val="FF0000"/>
                </a:solidFill>
              </a:rPr>
              <a:t>fastcall</a:t>
            </a:r>
            <a:endParaRPr lang="zh-CN" altLang="en-US" sz="4800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/>
              <a:t>调用约定</a:t>
            </a:r>
            <a:r>
              <a:rPr lang="en-US" altLang="zh-CN" sz="4800"/>
              <a:t>——</a:t>
            </a:r>
            <a:r>
              <a:rPr lang="en-US" altLang="zh-CN" sz="4800">
                <a:solidFill>
                  <a:srgbClr val="FF0000"/>
                </a:solidFill>
              </a:rPr>
              <a:t>thiscall</a:t>
            </a:r>
            <a:endParaRPr lang="zh-CN" altLang="en-US" sz="4800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逆向工程（</a:t>
            </a:r>
            <a:r>
              <a:rPr lang="en-US" altLang="zh-CN"/>
              <a:t>RE</a:t>
            </a:r>
            <a:r>
              <a:rPr lang="zh-CN" altLang="en-US"/>
              <a:t>）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/>
              <a:t>调用约定</a:t>
            </a:r>
            <a:r>
              <a:rPr lang="en-US" altLang="zh-CN" sz="4800"/>
              <a:t>——</a:t>
            </a:r>
            <a:r>
              <a:rPr lang="zh-CN" altLang="en-US" sz="4800"/>
              <a:t>系统调用</a:t>
            </a:r>
            <a:endParaRPr lang="zh-CN" altLang="en-US" sz="4800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/>
              <a:t>系统调用约定</a:t>
            </a:r>
            <a:r>
              <a:rPr lang="en-US" altLang="zh-CN" sz="4800"/>
              <a:t>——Linux</a:t>
            </a:r>
            <a:endParaRPr lang="zh-CN" altLang="en-US" sz="4800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/>
              <a:t>调用约定</a:t>
            </a:r>
            <a:r>
              <a:rPr lang="en-US" altLang="zh-CN" sz="4800"/>
              <a:t>——</a:t>
            </a:r>
            <a:r>
              <a:rPr lang="zh-CN" altLang="en-US" sz="4800"/>
              <a:t>非优化</a:t>
            </a:r>
            <a:endParaRPr lang="zh-CN" altLang="en-US" sz="4800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/>
              <a:t>调用约定</a:t>
            </a:r>
            <a:endParaRPr lang="zh-CN" altLang="en-US" sz="4800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/>
              <a:t>调用约定</a:t>
            </a:r>
            <a:r>
              <a:rPr lang="en-US" altLang="zh-CN" sz="4800"/>
              <a:t>——</a:t>
            </a:r>
            <a:r>
              <a:rPr lang="zh-CN" altLang="en-US" sz="4800"/>
              <a:t>优化</a:t>
            </a:r>
            <a:endParaRPr lang="zh-CN" altLang="en-US" sz="4800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/>
              <a:t>调用约定</a:t>
            </a:r>
            <a:r>
              <a:rPr lang="en-US" altLang="zh-CN" sz="4800"/>
              <a:t>——</a:t>
            </a:r>
            <a:r>
              <a:rPr lang="zh-CN" altLang="en-US" sz="4800"/>
              <a:t>优化</a:t>
            </a:r>
            <a:endParaRPr lang="zh-CN" altLang="en-US" sz="4800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/>
              <a:t>调用约定</a:t>
            </a:r>
            <a:r>
              <a:rPr lang="en-US" altLang="zh-CN" sz="4800"/>
              <a:t>——64</a:t>
            </a:r>
            <a:r>
              <a:rPr lang="zh-CN" altLang="en-US" sz="4800"/>
              <a:t>位</a:t>
            </a:r>
            <a:r>
              <a:rPr lang="en-US" altLang="zh-CN" sz="4800"/>
              <a:t>windows</a:t>
            </a:r>
            <a:r>
              <a:rPr lang="zh-CN" altLang="en-US" sz="4800"/>
              <a:t>系统</a:t>
            </a:r>
            <a:endParaRPr lang="zh-CN" altLang="en-US" sz="4800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335"/>
              <a:t>调用约定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main</a:t>
            </a:r>
            <a:r>
              <a:rPr lang="zh-CN" altLang="en-US"/>
              <a:t>函数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Add</a:t>
            </a:r>
            <a:r>
              <a:rPr lang="zh-CN" altLang="en-US"/>
              <a:t>函数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字节序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/>
              <a:t>调用约定</a:t>
            </a:r>
            <a:r>
              <a:rPr lang="en-US" altLang="zh-CN" sz="4400"/>
              <a:t>-</a:t>
            </a:r>
            <a:r>
              <a:rPr lang="zh-CN" altLang="en-US" sz="4400">
                <a:solidFill>
                  <a:srgbClr val="FF0000"/>
                </a:solidFill>
              </a:rPr>
              <a:t>内联优化</a:t>
            </a:r>
            <a:r>
              <a:rPr lang="zh-CN" altLang="en-US" sz="4400"/>
              <a:t>后情况</a:t>
            </a:r>
            <a:endParaRPr lang="zh-CN" altLang="en-US" sz="4000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/>
              <a:t>调用约定</a:t>
            </a:r>
            <a:r>
              <a:rPr lang="en-US" altLang="zh-CN" sz="4800"/>
              <a:t>——64</a:t>
            </a:r>
            <a:r>
              <a:rPr lang="zh-CN" altLang="en-US" sz="4800"/>
              <a:t>位</a:t>
            </a:r>
            <a:r>
              <a:rPr lang="en-US" altLang="zh-CN" sz="4800"/>
              <a:t>gcc</a:t>
            </a:r>
            <a:endParaRPr lang="zh-CN" altLang="en-US" sz="4800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Add</a:t>
            </a:r>
            <a:r>
              <a:rPr lang="zh-CN" altLang="en-US"/>
              <a:t>函数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/>
              <a:t>C++</a:t>
            </a:r>
            <a:r>
              <a:rPr lang="zh-CN" altLang="en-US" sz="4800"/>
              <a:t>与虚函数</a:t>
            </a:r>
            <a:endParaRPr lang="zh-CN" altLang="en-US" sz="4800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/>
              <a:t>虚函数调用</a:t>
            </a:r>
            <a:endParaRPr lang="zh-CN" altLang="en-US" sz="4800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/>
              <a:t>虚函数调用</a:t>
            </a:r>
            <a:endParaRPr lang="zh-CN" altLang="en-US" sz="4800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/>
              <a:t>虚函数调用</a:t>
            </a:r>
            <a:endParaRPr lang="zh-CN" altLang="en-US" sz="4800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/>
              <a:t>攻击</a:t>
            </a:r>
            <a:r>
              <a:rPr lang="en-US" altLang="zh-CN" sz="4800"/>
              <a:t>C++</a:t>
            </a:r>
            <a:r>
              <a:rPr lang="zh-CN" altLang="en-US" sz="4800"/>
              <a:t>虚函数</a:t>
            </a:r>
            <a:endParaRPr lang="zh-CN" altLang="en-US" sz="4800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/>
              <a:t>攻击</a:t>
            </a:r>
            <a:r>
              <a:rPr lang="en-US" altLang="zh-CN" sz="4800"/>
              <a:t>C++</a:t>
            </a:r>
            <a:r>
              <a:rPr lang="zh-CN" altLang="en-US" sz="4800"/>
              <a:t>虚函数</a:t>
            </a:r>
            <a:endParaRPr lang="zh-CN" altLang="en-US" sz="4800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/>
              <a:t>攻击</a:t>
            </a:r>
            <a:r>
              <a:rPr lang="en-US" altLang="zh-CN" sz="4800"/>
              <a:t>C++</a:t>
            </a:r>
            <a:r>
              <a:rPr lang="zh-CN" altLang="en-US" sz="4800"/>
              <a:t>虚函数</a:t>
            </a:r>
            <a:endParaRPr lang="zh-CN" altLang="en-US" sz="4800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字节序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/>
              <a:t>攻击</a:t>
            </a:r>
            <a:r>
              <a:rPr lang="en-US" altLang="zh-CN" sz="4800"/>
              <a:t>C++</a:t>
            </a:r>
            <a:r>
              <a:rPr lang="zh-CN" altLang="en-US" sz="4800"/>
              <a:t>虚函数</a:t>
            </a:r>
            <a:endParaRPr lang="zh-CN" altLang="en-US" sz="4800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常用的软件保护技术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序列号保护方式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序列号保护方式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序列号保护方式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序列号保护方式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序列号保护方式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序列号保护方式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序列号保护方式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警告窗口保护方式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时间限制保护方式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菜单功能限制保护方式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KeyFile</a:t>
            </a:r>
            <a:r>
              <a:rPr lang="zh-CN" altLang="en-US"/>
              <a:t>保护方式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网络验证保护方式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只运行</a:t>
            </a:r>
            <a:r>
              <a:rPr lang="en-US" altLang="zh-CN"/>
              <a:t>1</a:t>
            </a:r>
            <a:r>
              <a:rPr lang="zh-CN" altLang="en-US"/>
              <a:t>个实例保护方式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加密算法识别</a:t>
            </a:r>
            <a:r>
              <a:rPr lang="en-US" altLang="zh-CN"/>
              <a:t>——Why  &amp;  How</a:t>
            </a:r>
            <a:r>
              <a:rPr lang="zh-CN" altLang="en-US"/>
              <a:t>？？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加密算法识别</a:t>
            </a:r>
            <a:r>
              <a:rPr lang="en-US" altLang="zh-CN"/>
              <a:t>——How</a:t>
            </a:r>
            <a:r>
              <a:rPr lang="zh-CN" altLang="en-US"/>
              <a:t>？？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加密算法识别</a:t>
            </a:r>
            <a:r>
              <a:rPr lang="en-US" altLang="zh-CN"/>
              <a:t>——How</a:t>
            </a:r>
            <a:r>
              <a:rPr lang="zh-CN" altLang="en-US"/>
              <a:t>？？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加密算法识别</a:t>
            </a:r>
            <a:r>
              <a:rPr lang="en-US" altLang="zh-CN"/>
              <a:t>——How</a:t>
            </a:r>
            <a:r>
              <a:rPr lang="zh-CN" altLang="en-US"/>
              <a:t>？？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1861</Words>
  <Application>WPS 演示</Application>
  <PresentationFormat>自定义</PresentationFormat>
  <Paragraphs>332</Paragraphs>
  <Slides>188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188</vt:i4>
      </vt:variant>
    </vt:vector>
  </HeadingPairs>
  <TitlesOfParts>
    <vt:vector size="194" baseType="lpstr">
      <vt:lpstr>Arial</vt:lpstr>
      <vt:lpstr>宋体</vt:lpstr>
      <vt:lpstr>Wingdings</vt:lpstr>
      <vt:lpstr>微软雅黑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逆向工程（RE）</vt:lpstr>
      <vt:lpstr>逆向工程（RE）</vt:lpstr>
      <vt:lpstr>字节序</vt:lpstr>
      <vt:lpstr>字节序</vt:lpstr>
      <vt:lpstr>PowerPoint 演示文稿</vt:lpstr>
      <vt:lpstr>字节序</vt:lpstr>
      <vt:lpstr>字节序与编码</vt:lpstr>
      <vt:lpstr>字节序与编码</vt:lpstr>
      <vt:lpstr>栈的脏数据</vt:lpstr>
      <vt:lpstr>栈的脏数据</vt:lpstr>
      <vt:lpstr>栈的脏数据</vt:lpstr>
      <vt:lpstr>栈的脏数据</vt:lpstr>
      <vt:lpstr>栈的脏数据</vt:lpstr>
      <vt:lpstr>CPU指令集架构（ISA）</vt:lpstr>
      <vt:lpstr>CPU指令集架构（ISA）</vt:lpstr>
      <vt:lpstr>汇编基础</vt:lpstr>
      <vt:lpstr>AT&amp;T 语法和Intel语法</vt:lpstr>
      <vt:lpstr>x86（64）架构</vt:lpstr>
      <vt:lpstr>AT&amp;T 语法和Intel语法</vt:lpstr>
      <vt:lpstr>GDB调试工具——break、run、info</vt:lpstr>
      <vt:lpstr>GDB调试命令</vt:lpstr>
      <vt:lpstr>GDB调试工具——反汇编</vt:lpstr>
      <vt:lpstr>GDB调试工具——查看内存（x）、nexti</vt:lpstr>
      <vt:lpstr>存储器分段（text、data、bss、heap、stack）</vt:lpstr>
      <vt:lpstr>存储器分段（text、data、bss、heap、stack）</vt:lpstr>
      <vt:lpstr>存储器分段（text、data、bss、heap、stack）</vt:lpstr>
      <vt:lpstr>栈破坏检测</vt:lpstr>
      <vt:lpstr>逆向分析技术</vt:lpstr>
      <vt:lpstr>逆向分析第一步：分析程序类型等</vt:lpstr>
      <vt:lpstr>PE程序文件格式</vt:lpstr>
      <vt:lpstr>PowerPoint 演示文稿</vt:lpstr>
      <vt:lpstr>PowerPoint 演示文稿</vt:lpstr>
      <vt:lpstr>PE程序文件格式</vt:lpstr>
      <vt:lpstr>PE程序文件格式</vt:lpstr>
      <vt:lpstr>动态分析——x64dbg / OD</vt:lpstr>
      <vt:lpstr>动态分析——x64dbg</vt:lpstr>
      <vt:lpstr>动态分析——x64dbg</vt:lpstr>
      <vt:lpstr>动态分析——x64dbg</vt:lpstr>
      <vt:lpstr>动态分析——x64dbg</vt:lpstr>
      <vt:lpstr>动态分析——练习</vt:lpstr>
      <vt:lpstr>动态分析——断点</vt:lpstr>
      <vt:lpstr>动态分析——断点</vt:lpstr>
      <vt:lpstr>静态分析——IDA Pro</vt:lpstr>
      <vt:lpstr>静态分析——IDA</vt:lpstr>
      <vt:lpstr>静态分析——IDA</vt:lpstr>
      <vt:lpstr>静态分析——IDA</vt:lpstr>
      <vt:lpstr>PowerPoint 演示文稿</vt:lpstr>
      <vt:lpstr>栈帧（stack frame）</vt:lpstr>
      <vt:lpstr>栈帧（stack frame）</vt:lpstr>
      <vt:lpstr>栈帧与调用约定（calling convention）-32位</vt:lpstr>
      <vt:lpstr>栈帧与调用约定（calling convention）-64位</vt:lpstr>
      <vt:lpstr>调用约定——cdecl</vt:lpstr>
      <vt:lpstr>调用约定——stdcall</vt:lpstr>
      <vt:lpstr>调用约定——fastcall</vt:lpstr>
      <vt:lpstr>调用约定——thiscall</vt:lpstr>
      <vt:lpstr>调用约定——系统调用</vt:lpstr>
      <vt:lpstr>系统调用约定——Linux</vt:lpstr>
      <vt:lpstr>调用约定——非优化</vt:lpstr>
      <vt:lpstr>调用约定</vt:lpstr>
      <vt:lpstr>调用约定——优化</vt:lpstr>
      <vt:lpstr>调用约定——优化</vt:lpstr>
      <vt:lpstr>调用约定——64位windows系统</vt:lpstr>
      <vt:lpstr>调用约定</vt:lpstr>
      <vt:lpstr>main函数</vt:lpstr>
      <vt:lpstr>Add函数</vt:lpstr>
      <vt:lpstr>调用约定-内联优化后情况</vt:lpstr>
      <vt:lpstr>调用约定——64位gcc</vt:lpstr>
      <vt:lpstr>Add函数</vt:lpstr>
      <vt:lpstr>C++与虚函数</vt:lpstr>
      <vt:lpstr>虚函数调用</vt:lpstr>
      <vt:lpstr>虚函数调用</vt:lpstr>
      <vt:lpstr>虚函数调用</vt:lpstr>
      <vt:lpstr>攻击C++虚函数</vt:lpstr>
      <vt:lpstr>攻击C++虚函数</vt:lpstr>
      <vt:lpstr>攻击C++虚函数</vt:lpstr>
      <vt:lpstr>攻击C++虚函数</vt:lpstr>
      <vt:lpstr>PowerPoint 演示文稿</vt:lpstr>
      <vt:lpstr>常用的软件保护技术</vt:lpstr>
      <vt:lpstr>序列号保护方式</vt:lpstr>
      <vt:lpstr>序列号保护方式</vt:lpstr>
      <vt:lpstr>序列号保护方式</vt:lpstr>
      <vt:lpstr>序列号保护方式</vt:lpstr>
      <vt:lpstr>序列号保护方式</vt:lpstr>
      <vt:lpstr>序列号保护方式</vt:lpstr>
      <vt:lpstr>序列号保护方式</vt:lpstr>
      <vt:lpstr>警告窗口保护方式</vt:lpstr>
      <vt:lpstr>时间限制保护方式</vt:lpstr>
      <vt:lpstr>菜单功能限制保护方式</vt:lpstr>
      <vt:lpstr>KeyFile保护方式</vt:lpstr>
      <vt:lpstr>网络验证保护方式</vt:lpstr>
      <vt:lpstr>只运行1个实例保护方式</vt:lpstr>
      <vt:lpstr>加密算法识别——Why  &amp;  How？？</vt:lpstr>
      <vt:lpstr>加密算法识别——How？？</vt:lpstr>
      <vt:lpstr>加密算法识别——How？？</vt:lpstr>
      <vt:lpstr>加密算法识别——How？？</vt:lpstr>
      <vt:lpstr>加密算法识别——How？？</vt:lpstr>
      <vt:lpstr>加密算法识别——Why  &amp;  How？？</vt:lpstr>
      <vt:lpstr>PowerPoint 演示文稿</vt:lpstr>
      <vt:lpstr>windows内核基础——启动</vt:lpstr>
      <vt:lpstr>PowerPoint 演示文稿</vt:lpstr>
      <vt:lpstr>Windows内核基础</vt:lpstr>
      <vt:lpstr>windows内核基础——R0与R3通信</vt:lpstr>
      <vt:lpstr>windows内核基础——R0与R3通信</vt:lpstr>
      <vt:lpstr>windows内核基础——R0与R3通信</vt:lpstr>
      <vt:lpstr>windows内核基础——驱动程序（msinfo32.exe）</vt:lpstr>
      <vt:lpstr>windows内核基础——R0与R3通信</vt:lpstr>
      <vt:lpstr>windows内核基础——R0与R3通信</vt:lpstr>
      <vt:lpstr>windows内核基础——内核重要数据结构</vt:lpstr>
      <vt:lpstr>windows内核基础——内核重要数据结构</vt:lpstr>
      <vt:lpstr>windows内核基础——内核重要数据结构</vt:lpstr>
      <vt:lpstr>windows内核基础——内核重要数据结构</vt:lpstr>
      <vt:lpstr>内核重要数据结构</vt:lpstr>
      <vt:lpstr>内核重要数据结构</vt:lpstr>
      <vt:lpstr>windows内核基础——内核重要数据结构</vt:lpstr>
      <vt:lpstr>windows内核基础——异常处理</vt:lpstr>
      <vt:lpstr>windows内核基础——异常处理</vt:lpstr>
      <vt:lpstr>windows内核基础——异常处理</vt:lpstr>
      <vt:lpstr>windows内核基础——异常处理</vt:lpstr>
      <vt:lpstr>windows内核基础——异常处理</vt:lpstr>
      <vt:lpstr>windows内核基础——异常处理</vt:lpstr>
      <vt:lpstr>windows内核基础——异常处理</vt:lpstr>
      <vt:lpstr>windows内核基础——异常处理</vt:lpstr>
      <vt:lpstr>windows内核基础——异常处理</vt:lpstr>
      <vt:lpstr>windows内核基础——异常处理</vt:lpstr>
      <vt:lpstr>windows内核基础——异常处理</vt:lpstr>
      <vt:lpstr>windows内核基础——异常处理</vt:lpstr>
      <vt:lpstr>windows内核基础——异常处理</vt:lpstr>
      <vt:lpstr>windows内核基础——异常处理</vt:lpstr>
      <vt:lpstr>windows内核基础——异常处理</vt:lpstr>
      <vt:lpstr>堆溢出原理</vt:lpstr>
      <vt:lpstr>堆溢出原理</vt:lpstr>
      <vt:lpstr>堆溢出原理</vt:lpstr>
      <vt:lpstr>堆溢出原理</vt:lpstr>
      <vt:lpstr>堆溢出原理</vt:lpstr>
      <vt:lpstr>堆溢出原理——</vt:lpstr>
      <vt:lpstr>堆溢出原理</vt:lpstr>
      <vt:lpstr>堆溢出原理——</vt:lpstr>
      <vt:lpstr>堆溢出原理</vt:lpstr>
      <vt:lpstr>堆溢出原理</vt:lpstr>
      <vt:lpstr>堆溢出原理</vt:lpstr>
      <vt:lpstr>堆溢出原理</vt:lpstr>
      <vt:lpstr>堆溢出原理</vt:lpstr>
      <vt:lpstr>堆溢出原理</vt:lpstr>
      <vt:lpstr>堆溢出原理</vt:lpstr>
      <vt:lpstr>堆溢出原理</vt:lpstr>
      <vt:lpstr>堆溢出原理</vt:lpstr>
      <vt:lpstr>堆溢出原理</vt:lpstr>
      <vt:lpstr>堆溢出原理——堆分配释放实例（不使用快表）</vt:lpstr>
      <vt:lpstr>堆溢出原理——堆分配释放实例（不使用快表）</vt:lpstr>
      <vt:lpstr>堆溢出原理——堆分配释放实例（不使用快表）</vt:lpstr>
      <vt:lpstr>堆溢出原理——堆分配释放实例（不使用快表）</vt:lpstr>
      <vt:lpstr>堆溢出原理——堆分配释放实例（不使用快表）</vt:lpstr>
      <vt:lpstr>堆溢出原理——堆分配释放实例（不使用快表）</vt:lpstr>
      <vt:lpstr>堆溢出原理 （使用快表）</vt:lpstr>
      <vt:lpstr>堆溢出原理</vt:lpstr>
      <vt:lpstr>堆溢出原理</vt:lpstr>
      <vt:lpstr>堆溢出原理</vt:lpstr>
      <vt:lpstr>堆溢出原理</vt:lpstr>
      <vt:lpstr>堆溢出原理</vt:lpstr>
      <vt:lpstr>堆溢出原理</vt:lpstr>
      <vt:lpstr>堆溢出原理</vt:lpstr>
      <vt:lpstr>堆溢出原理</vt:lpstr>
      <vt:lpstr>堆溢出原理</vt:lpstr>
      <vt:lpstr>堆溢出原理</vt:lpstr>
      <vt:lpstr>堆溢出原理</vt:lpstr>
      <vt:lpstr>堆溢出原理</vt:lpstr>
      <vt:lpstr>堆溢出原理</vt:lpstr>
      <vt:lpstr>堆溢出原理</vt:lpstr>
      <vt:lpstr>堆溢出原理</vt:lpstr>
      <vt:lpstr>off by one原理</vt:lpstr>
      <vt:lpstr>off by one原理</vt:lpstr>
      <vt:lpstr>UAF原理</vt:lpstr>
      <vt:lpstr>UAF原理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张立江</dc:creator>
  <cp:lastModifiedBy>浮生</cp:lastModifiedBy>
  <cp:revision>2</cp:revision>
  <dcterms:created xsi:type="dcterms:W3CDTF">2021-04-19T06:52:00Z</dcterms:created>
  <dcterms:modified xsi:type="dcterms:W3CDTF">2023-06-19T14:34:39Z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D5715CF2B5BA471184DDDEF809553674_12</vt:lpwstr>
  </property>
  <property fmtid="{D5CDD505-2E9C-101B-9397-08002B2CF9AE}" pid="3" name="KSOProductBuildVer">
    <vt:lpwstr>2052-11.1.0.14309</vt:lpwstr>
  </property>
</Properties>
</file>